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8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80182" autoAdjust="0"/>
  </p:normalViewPr>
  <p:slideViewPr>
    <p:cSldViewPr snapToGrid="0">
      <p:cViewPr varScale="1">
        <p:scale>
          <a:sx n="106" d="100"/>
          <a:sy n="106" d="100"/>
        </p:scale>
        <p:origin x="1386" y="108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Variant –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kullanımı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için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bunu</a:t>
            </a:r>
            <a:r>
              <a:rPr lang="en-US" baseline="0" dirty="0" smtClean="0"/>
              <a:t> check 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12/4/2015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12/4/2015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Generating Performance Improvement Suggestions by using Cross-Organizational Process Mining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Yilmaz &amp; Pinar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Karagoz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December 11,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 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Suggestion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  <p:sp>
        <p:nvSpPr>
          <p:cNvPr id="21" name="Rounded Rectangle 20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 smtClean="0">
                <a:solidFill>
                  <a:srgbClr val="C00000"/>
                </a:solidFill>
              </a:rPr>
              <a:t>IMi</a:t>
            </a:r>
            <a:r>
              <a:rPr lang="en-US" sz="2400" dirty="0" smtClean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 to handle noise</a:t>
            </a: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YY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ZZ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YY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XX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XX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ZZ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Pinar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Karagoz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  <p:sp>
        <p:nvSpPr>
          <p:cNvPr id="26" name="Rounded Rectangle 25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MAY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  <p:sp>
        <p:nvSpPr>
          <p:cNvPr id="26" name="Rounded Rectangle 25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MAY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  <p:sp>
        <p:nvSpPr>
          <p:cNvPr id="25" name="Rounded Rectangle 24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MAY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52454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Generating Suggestion / Recommendation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8655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Suggestions/Recommendations for Performance Improvement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Suggestions/Recommendations for Performance Improvement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Suggestions/Recommendations for Performance Improvement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484270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Generating Suggestion / Recommendation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en-US" sz="1400" dirty="0"/>
          </a:p>
        </p:txBody>
      </p:sp>
      <p:sp>
        <p:nvSpPr>
          <p:cNvPr id="60" name="Rounded Rectangle 59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84.2 %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Rounded Rectangle 30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 bwMode="gray">
          <a:xfrm rot="600000">
            <a:off x="6902707" y="1097378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Differences in accordance with similarity metrics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less in Loan Application Process Dataset</a:t>
            </a:r>
          </a:p>
          <a:p>
            <a:pPr lvl="2"/>
            <a:r>
              <a:rPr lang="en-US" sz="1600" dirty="0" smtClean="0"/>
              <a:t>100 times less in Environmental Permit Application Process Dataset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important.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39088" y="2176807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en-US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Variant #4 performs better</a:t>
            </a:r>
            <a:endParaRPr lang="en-US" sz="1800" dirty="0" smtClean="0"/>
          </a:p>
          <a:p>
            <a:pPr lvl="1"/>
            <a:r>
              <a:rPr lang="en-US" sz="1800" dirty="0" smtClean="0"/>
              <a:t>27 % on average time and </a:t>
            </a:r>
          </a:p>
          <a:p>
            <a:pPr lvl="1"/>
            <a:r>
              <a:rPr lang="en-US" sz="1800" dirty="0" smtClean="0"/>
              <a:t>12 % on standard deviation time </a:t>
            </a:r>
          </a:p>
          <a:p>
            <a:pPr marL="0" indent="0">
              <a:buNone/>
            </a:pPr>
            <a:r>
              <a:rPr lang="en-US" sz="2000" dirty="0" smtClean="0"/>
              <a:t>between activities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Calculate Capacity 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</a:rPr>
              <a:t> Accept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3756" y="5738537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Process models between activities «Calculate Capacity» and «Accept»</a:t>
            </a:r>
            <a:endParaRPr lang="en-US" sz="1100" dirty="0" smtClean="0"/>
          </a:p>
        </p:txBody>
      </p:sp>
      <p:sp>
        <p:nvSpPr>
          <p:cNvPr id="21" name="Rounded Rectangle 20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Municipality #3 performs worse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53 % on standard deviation time </a:t>
            </a:r>
          </a:p>
          <a:p>
            <a:pPr marL="0" indent="0">
              <a:buNone/>
            </a:pPr>
            <a:r>
              <a:rPr lang="en-US" sz="1800" dirty="0" smtClean="0"/>
              <a:t>between 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15977" y="570629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Simplified process models between activities «01_HOOFD_010» and «01_HOOFD_015»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4853549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New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 and needs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Mismatch pattern analysis:</a:t>
            </a:r>
          </a:p>
          <a:p>
            <a:pPr lvl="1"/>
            <a:r>
              <a:rPr lang="en-US" sz="2200" dirty="0" smtClean="0"/>
              <a:t>New patterns can be introduced</a:t>
            </a:r>
          </a:p>
          <a:p>
            <a:endParaRPr lang="en-US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200" dirty="0" smtClean="0"/>
              <a:t>Domain or BPM expertise to assess the quality of recommendations</a:t>
            </a:r>
          </a:p>
          <a:p>
            <a:pPr lvl="1"/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193690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31142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tr-TR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CAN BE SKIPPED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[1]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A.K.A. de Medeiros, and et al. Process mining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manifesto. In Business process management workshops, pages 169–194. Springer,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and W. M. P. van der Aalst. Towards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crossorganizational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process mining in collections of process models and their executions. In Business Process Management Workshops, pages 2–13. Springer,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[3]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[4]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Aalst. Process mining: discovery, conformance and enhancement of business processes. Springer Science &amp; Business Media, 2011.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[5]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K. A. de Medeiros, B. F. van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Dongen,W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M. P. van der Aalst, and A. J. M. M.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Process mining: Extending the -algorithm to mine short loops. 2004.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[6]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T.Weijters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Maruster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Workflow mining: Discovering process models from event logs. Knowledge and Data Engineering, IEEE Transactions on, 16(9):1128–1142, 2004.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[7]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Dealing with concurrency in workflow induction. In European Concurrent Engineering Conference. SCS Europe.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Citeseer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2000.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Karagiannis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G. Greco,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Guzzo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Pontieri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Mining hierarchies of models: From abstract views to concrete specifications. In Business Process Management, pages 32–47. Springer, 2005.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A.K.A. de Medeiros,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Genetic process mining. In Applications and theory of Petri nets 2005, pages 48–69. Springer, 2005.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Cimenbicer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Mismatch Patterns in Similar Business Processes. Beta, Research School for Operations Management and Logistics, 2007.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M. Dumas,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Käärik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Mendling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Similarity of business process models: Metrics and evaluation. Information Systems, 36(2):498–516,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H.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Reijers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Karagoz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blockstructured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process models from event logs-a constructive approach. In Application and Theory of Petri Nets and Concurrency, pages 311–329.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block-structured process models from event logs containing infrequent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behaviour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D. Arthur and S.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Vassilvitskii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k-means++: the advantages of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carefull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seeding. In Proceedings of the eighteenth annual ACM-SIAM symposium on Discrete algorithms, pages 1027–1035, 2007.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M. Hall, E. Frank, G. Holmes, B.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Pfahringer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Reutemann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I. H. Witten.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data mining software: An update. SIGKDD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Explor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Newsl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., 11(1):10–18, November 2009.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H. M. W.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Verbeek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C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Prom 6: The process mining toolkit. Proc. of BPM Demonstration Track, 615:34–39, 2010.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Rozinat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W. M. P. van der Aalst. Conformance checking of processes based on monitoring real behavior. Information Systems, 33(1):64–95, 2008.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Loan application example, 2013.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Environmental permit application process (‘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wabo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coselog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project, 2014.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Flexible Evolutionary Algorithms for Mining Structured Process Models. PhD thesis, PhD thesis. Eindhoven, The Netherlands: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Technische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Universiteit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Generating Performance Improvement Suggestions by using Cross-Organizational Process Mining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Yilmaz &amp; Pinar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Karagoz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December 11,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1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16305</TotalTime>
  <Words>3955</Words>
  <Application>Microsoft Office PowerPoint</Application>
  <PresentationFormat>On-screen Show (4:3)</PresentationFormat>
  <Paragraphs>807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 Unicode MS</vt:lpstr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792</cp:revision>
  <cp:lastPrinted>2015-08-22T18:59:19Z</cp:lastPrinted>
  <dcterms:created xsi:type="dcterms:W3CDTF">2014-09-10T02:06:04Z</dcterms:created>
  <dcterms:modified xsi:type="dcterms:W3CDTF">2015-12-04T13:08:25Z</dcterms:modified>
</cp:coreProperties>
</file>